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113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2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Karan Kumar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30-07-2023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197FD55-5157-9D75-3FBA-F317826F396A}"/>
              </a:ext>
            </a:extLst>
          </p:cNvPr>
          <p:cNvSpPr txBox="1">
            <a:spLocks/>
          </p:cNvSpPr>
          <p:nvPr/>
        </p:nvSpPr>
        <p:spPr>
          <a:xfrm>
            <a:off x="404813" y="1150606"/>
            <a:ext cx="345643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solidFill>
                  <a:schemeClr val="accent2"/>
                </a:solidFill>
              </a:rPr>
              <a:t>SCATTER CHARTS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2EC69A7-B12C-2177-B2F1-D14399763F28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</a:rPr>
              <a:t>BAR CHART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5F3B9249-AE10-D047-3A8F-89F6DFA57FE2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solidFill>
                  <a:schemeClr val="accent2"/>
                </a:solidFill>
              </a:rPr>
              <a:t>LINE CHARTS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51719C5-5377-A0D1-61A8-10A0B48C4863}"/>
              </a:ext>
            </a:extLst>
          </p:cNvPr>
          <p:cNvSpPr txBox="1">
            <a:spLocks/>
          </p:cNvSpPr>
          <p:nvPr/>
        </p:nvSpPr>
        <p:spPr>
          <a:xfrm>
            <a:off x="404813" y="2216205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Scatter charts were produced to visualize the relationships between:</a:t>
            </a:r>
          </a:p>
          <a:p>
            <a:pPr marL="285750" indent="-285750" algn="just"/>
            <a:r>
              <a:rPr lang="en-US" sz="1600" dirty="0"/>
              <a:t>Flight Number and Launch Site </a:t>
            </a:r>
          </a:p>
          <a:p>
            <a:pPr marL="285750" indent="-285750" algn="just"/>
            <a:r>
              <a:rPr lang="en-US" sz="1600" dirty="0"/>
              <a:t>Payload and Launch Site </a:t>
            </a:r>
          </a:p>
          <a:p>
            <a:pPr marL="285750" indent="-285750" algn="just"/>
            <a:r>
              <a:rPr lang="en-US" sz="1600" dirty="0"/>
              <a:t>Orbit Type and Flight Number </a:t>
            </a:r>
          </a:p>
          <a:p>
            <a:pPr marL="285750" indent="-285750" algn="just"/>
            <a:r>
              <a:rPr lang="en-US" sz="1600" dirty="0"/>
              <a:t>Payload and Orbit Type </a:t>
            </a:r>
          </a:p>
          <a:p>
            <a:pPr marL="285750" indent="-285750" algn="just"/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Scatter charts are useful to observe relationships, or correlations, between two numeric variables.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E614BA4-CC6D-4506-0F5A-58D5D39584BA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600" dirty="0"/>
              <a:t>A bar chart was produced to visualize the relationship between:</a:t>
            </a:r>
          </a:p>
          <a:p>
            <a:pPr marL="285750" indent="-285750" algn="just"/>
            <a:r>
              <a:rPr lang="en-GB" sz="1600" dirty="0"/>
              <a:t>Success Rate and Orbit Type </a:t>
            </a:r>
          </a:p>
          <a:p>
            <a:pPr marL="285750" indent="-285750" algn="just"/>
            <a:endParaRPr lang="en-GB" sz="1600" dirty="0"/>
          </a:p>
          <a:p>
            <a:pPr marL="285750" indent="-285750" algn="just"/>
            <a:endParaRPr lang="en-GB" sz="1600" dirty="0"/>
          </a:p>
          <a:p>
            <a:pPr marL="285750" indent="-285750" algn="just"/>
            <a:endParaRPr lang="en-GB" sz="1600" dirty="0"/>
          </a:p>
          <a:p>
            <a:pPr marL="285750" indent="-285750" algn="just"/>
            <a:endParaRPr lang="en-GB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807C3E-D23F-7687-F4C8-07C1E45C9EF3}"/>
              </a:ext>
            </a:extLst>
          </p:cNvPr>
          <p:cNvSpPr txBox="1"/>
          <p:nvPr/>
        </p:nvSpPr>
        <p:spPr>
          <a:xfrm>
            <a:off x="4371047" y="4448595"/>
            <a:ext cx="34564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0197A14-9FFF-D62F-421A-BD8DA776111B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600" dirty="0"/>
              <a:t>Line charts were produced to visualize the relationships between:</a:t>
            </a:r>
          </a:p>
          <a:p>
            <a:pPr marL="285750" indent="-285750" algn="just"/>
            <a:r>
              <a:rPr lang="en-GB" sz="1600" dirty="0"/>
              <a:t>Success Rate and Year (i.e. the launch success yearly trend) </a:t>
            </a:r>
          </a:p>
          <a:p>
            <a:pPr marL="285750" indent="-285750" algn="just"/>
            <a:endParaRPr lang="en-GB" sz="1600" dirty="0"/>
          </a:p>
          <a:p>
            <a:pPr marL="285750" indent="-285750" algn="just"/>
            <a:endParaRPr lang="en-GB" sz="1600" dirty="0"/>
          </a:p>
          <a:p>
            <a:pPr marL="285750" indent="-285750" algn="just"/>
            <a:endParaRPr lang="en-GB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5DF238-1F90-CD49-9483-6EB627FA9544}"/>
              </a:ext>
            </a:extLst>
          </p:cNvPr>
          <p:cNvSpPr txBox="1"/>
          <p:nvPr/>
        </p:nvSpPr>
        <p:spPr>
          <a:xfrm>
            <a:off x="8337281" y="4400470"/>
            <a:ext cx="34586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Line charts contain numerical values on both axes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6FEF3-B9D4-2168-7632-F4B7E3BE8F24}"/>
              </a:ext>
            </a:extLst>
          </p:cNvPr>
          <p:cNvSpPr txBox="1"/>
          <p:nvPr/>
        </p:nvSpPr>
        <p:spPr>
          <a:xfrm>
            <a:off x="701821" y="1451446"/>
            <a:ext cx="11080275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SQL queries performed on the data set were used to: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Display the names of the unique launch sites in the space mission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Display 5 records where launch sites begin with the string ‘CCA’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Display the total payload mass carried by boosters launched by NASA (CRS)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Display the average payload mass carried by booster version F9 v1.1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List the date when the first successful landing outcome on a ground pad was achieved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List the names of the boosters which had success on a drone ship and a payload mass between 4000 and 6000 kg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List the total number of successful and failed mission outcomes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List the names of the booster versions which have carried the maximum payload mass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List the failed landing outcomes on drone ships, their booster versions, and launch site names for 2015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Rank the count of landing outcomes (such as Failure (drone ship) or Success (ground pad)) between the date 2010-06-04 and 2017-03-20, in descending order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3B0A4-A103-2156-F04A-AD1FCDD5930F}"/>
              </a:ext>
            </a:extLst>
          </p:cNvPr>
          <p:cNvSpPr txBox="1"/>
          <p:nvPr/>
        </p:nvSpPr>
        <p:spPr>
          <a:xfrm>
            <a:off x="620110" y="1437144"/>
            <a:ext cx="112670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pPr algn="just"/>
            <a:endParaRPr lang="en-GB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/>
              <a:t>Mark all launch sites on a map</a:t>
            </a:r>
          </a:p>
          <a:p>
            <a:pPr marL="647700" lvl="2" indent="-285750" algn="just"/>
            <a:r>
              <a:rPr lang="en-GB" sz="1600" dirty="0"/>
              <a:t>Initialise the map using a Folium </a:t>
            </a:r>
            <a:r>
              <a:rPr lang="en-GB" sz="1600" dirty="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600" dirty="0"/>
              <a:t> object</a:t>
            </a:r>
          </a:p>
          <a:p>
            <a:pPr marL="647700" lvl="2" indent="-285750" algn="just"/>
            <a:r>
              <a:rPr lang="en-GB" sz="1600" dirty="0"/>
              <a:t>Add a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600" dirty="0"/>
              <a:t> and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for each launch site on the launch map</a:t>
            </a:r>
          </a:p>
          <a:p>
            <a:pPr lvl="2" indent="0" algn="just">
              <a:buNone/>
            </a:pPr>
            <a:endParaRPr lang="en-GB" sz="16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/>
              <a:t>Mark the success/failed launches for each site on a map</a:t>
            </a:r>
          </a:p>
          <a:p>
            <a:pPr marL="647700" lvl="2" indent="-285750" algn="just"/>
            <a:r>
              <a:rPr lang="en-GB" sz="1600" dirty="0"/>
              <a:t>As many launches have the same coordinates, it makes sense to cluster them together. </a:t>
            </a:r>
          </a:p>
          <a:p>
            <a:pPr marL="647700" lvl="2" indent="-285750" algn="just"/>
            <a:r>
              <a:rPr lang="en-GB" sz="1600" dirty="0"/>
              <a:t>Before clustering them, assign a marker colour of successful (class = 1) as green, and failed (class = 0) as red.</a:t>
            </a:r>
          </a:p>
          <a:p>
            <a:pPr marL="647700" lvl="2" indent="-285750" algn="just"/>
            <a:r>
              <a:rPr lang="en-GB" sz="1600" dirty="0"/>
              <a:t>To put the launches into clusters, for each launch, add a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to the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MarkerCluster</a:t>
            </a:r>
            <a:r>
              <a:rPr lang="en-GB" sz="16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600" dirty="0"/>
              <a:t> object.</a:t>
            </a:r>
          </a:p>
          <a:p>
            <a:pPr marL="647700" lvl="2" indent="-285750" algn="just"/>
            <a:r>
              <a:rPr lang="en-GB" sz="1600" dirty="0"/>
              <a:t>Create an icon as a text label, assigning the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icon_color</a:t>
            </a:r>
            <a:r>
              <a:rPr lang="en-GB" sz="16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/>
              <a:t>as the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600" dirty="0"/>
              <a:t> determined previously.</a:t>
            </a:r>
          </a:p>
          <a:p>
            <a:pPr lvl="2" indent="0" algn="just">
              <a:buNone/>
            </a:pPr>
            <a:endParaRPr lang="en-GB" sz="16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/>
              <a:t>Calculate the distances between a launch site to its proximities</a:t>
            </a:r>
          </a:p>
          <a:p>
            <a:pPr marL="647700" lvl="2" indent="-285750" algn="just"/>
            <a:r>
              <a:rPr lang="en-GB" sz="1600" dirty="0"/>
              <a:t>To explore the proximities of launch sites, calculations of distances between points can be made using the </a:t>
            </a:r>
            <a:r>
              <a:rPr lang="en-GB" sz="16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600" dirty="0"/>
              <a:t> and </a:t>
            </a:r>
            <a:r>
              <a:rPr lang="en-GB" sz="16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600" dirty="0"/>
              <a:t> values.</a:t>
            </a:r>
          </a:p>
          <a:p>
            <a:pPr marL="647700" lvl="2" indent="-285750" algn="just"/>
            <a:r>
              <a:rPr lang="en-GB" sz="1600" dirty="0"/>
              <a:t>After marking a point using the </a:t>
            </a:r>
            <a:r>
              <a:rPr lang="en-GB" sz="1600" dirty="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600" dirty="0"/>
              <a:t> and </a:t>
            </a:r>
            <a:r>
              <a:rPr lang="en-GB" sz="1600" dirty="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600" dirty="0"/>
              <a:t> values, create a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600" dirty="0"/>
              <a:t> object to show the distance.</a:t>
            </a:r>
          </a:p>
          <a:p>
            <a:pPr marL="647700" lvl="2" indent="-285750" algn="just"/>
            <a:r>
              <a:rPr lang="en-GB" sz="1600" dirty="0"/>
              <a:t>To display the distance line between two points, draw a </a:t>
            </a:r>
            <a:r>
              <a:rPr lang="en-GB" sz="1600" dirty="0" err="1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600" dirty="0"/>
              <a:t> and add this to the map.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F35C4-157E-F314-D200-6788378B9FD7}"/>
              </a:ext>
            </a:extLst>
          </p:cNvPr>
          <p:cNvSpPr txBox="1"/>
          <p:nvPr/>
        </p:nvSpPr>
        <p:spPr>
          <a:xfrm>
            <a:off x="588579" y="1421718"/>
            <a:ext cx="1101484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chemeClr val="accent2"/>
                </a:solidFill>
              </a:rPr>
              <a:t>The following plots were added to a </a:t>
            </a:r>
            <a:r>
              <a:rPr lang="en-GB" dirty="0" err="1">
                <a:solidFill>
                  <a:schemeClr val="accent2"/>
                </a:solidFill>
              </a:rPr>
              <a:t>Plotly</a:t>
            </a:r>
            <a:r>
              <a:rPr lang="en-GB" dirty="0">
                <a:solidFill>
                  <a:schemeClr val="accent2"/>
                </a:solidFill>
              </a:rPr>
              <a:t> Dash dashboard to have an interactive visualisation of the data:</a:t>
            </a:r>
          </a:p>
          <a:p>
            <a:pPr algn="just"/>
            <a:endParaRPr lang="en-GB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Pie chart (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px.pie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2000" dirty="0"/>
              <a:t>) showing the total successful launches per site 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2000" dirty="0"/>
              <a:t>This makes it clear to see which sites are most successful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2000" dirty="0"/>
              <a:t>The chart could also be filtered (using a </a:t>
            </a:r>
            <a:r>
              <a:rPr lang="en-GB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dcc.Dropdown</a:t>
            </a:r>
            <a:r>
              <a:rPr lang="en-GB" sz="2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2000" dirty="0"/>
              <a:t> object) to see the success/failure ratio for an individual site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/>
              <a:t>Scatter graph (</a:t>
            </a:r>
            <a:r>
              <a:rPr lang="en-GB" sz="2000" dirty="0" err="1">
                <a:solidFill>
                  <a:srgbClr val="61AFEF"/>
                </a:solidFill>
                <a:latin typeface="Consolas" panose="020B0609020204030204" pitchFamily="49" charset="0"/>
              </a:rPr>
              <a:t>px.scatter</a:t>
            </a:r>
            <a:r>
              <a:rPr lang="en-GB" sz="20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2000" dirty="0"/>
              <a:t>) to show the correlation between outcome (success or not) and payload mass (kg)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2000" dirty="0"/>
              <a:t>This could be filtered (using a </a:t>
            </a:r>
            <a:r>
              <a:rPr lang="en-GB" sz="2400" dirty="0" err="1">
                <a:solidFill>
                  <a:srgbClr val="61AFEF"/>
                </a:solidFill>
                <a:latin typeface="Consolas" panose="020B0609020204030204" pitchFamily="49" charset="0"/>
              </a:rPr>
              <a:t>RangeSlider</a:t>
            </a:r>
            <a:r>
              <a:rPr lang="en-GB" sz="2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2000" dirty="0">
                <a:solidFill>
                  <a:schemeClr val="accent2"/>
                </a:solidFill>
              </a:rPr>
              <a:t> </a:t>
            </a:r>
            <a:r>
              <a:rPr lang="en-GB" sz="2000" dirty="0"/>
              <a:t>object) by ranges of payload masses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2000" dirty="0"/>
              <a:t>It could also be filtered by booster version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46E161-ECC8-25DF-91BB-4FA08BA65619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549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657450-5475-2F66-E3AD-66497352B93B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04FBD1-5D66-8FAE-041E-FC52E44DFCA0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EC6F3-D803-DE25-2182-35D9CD448333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FC4E6F-7A89-E7A7-862D-E6E8CE35C741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1B247B-02F2-D09F-034A-9B0CF15BA11A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grpSp>
        <p:nvGrpSpPr>
          <p:cNvPr id="11" name="Graphic 34" descr="Gears with solid fill">
            <a:extLst>
              <a:ext uri="{FF2B5EF4-FFF2-40B4-BE49-F238E27FC236}">
                <a16:creationId xmlns:a16="http://schemas.microsoft.com/office/drawing/2014/main" id="{77329EE9-5858-5F81-2178-76C714BFA8CB}"/>
              </a:ext>
            </a:extLst>
          </p:cNvPr>
          <p:cNvGrpSpPr/>
          <p:nvPr/>
        </p:nvGrpSpPr>
        <p:grpSpPr>
          <a:xfrm>
            <a:off x="2795425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9BC556-DB16-0840-E93B-18E387F5100D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660041-27F1-44F6-6BDC-052679E46177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DB8DAB-BDF9-F1BD-238D-4D1E1374580B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E2D6C8-C4E6-C1C7-6730-5B4424BC65FE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4F5016-4239-E79F-EFB2-25250F11AF7D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F20B26-C36F-3AC5-8299-3843A29D8DA1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288519-1392-EF7B-0979-56138D287E5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1968E2C-6B01-50F9-10C9-541CFD4BE038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527241-6A23-3C94-A86E-1642627CD3A2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Graphic 31" descr="Trophy with solid fill">
            <a:extLst>
              <a:ext uri="{FF2B5EF4-FFF2-40B4-BE49-F238E27FC236}">
                <a16:creationId xmlns:a16="http://schemas.microsoft.com/office/drawing/2014/main" id="{7B1BE71A-4867-2155-5139-43AA47F6141E}"/>
              </a:ext>
            </a:extLst>
          </p:cNvPr>
          <p:cNvSpPr/>
          <p:nvPr/>
        </p:nvSpPr>
        <p:spPr>
          <a:xfrm>
            <a:off x="11571812" y="2112904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C778BF2-A41B-BDD1-3B5E-E751ED831B4A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674964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0EEC536-88B8-6B4D-8EA9-812DB66F68B4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456432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For each chosen algorithm: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Using the output GridSearchCV object:</a:t>
            </a:r>
          </a:p>
          <a:p>
            <a:pPr marL="647700" lvl="2" indent="-285750" algn="just"/>
            <a:r>
              <a:rPr lang="en-GB" sz="1100" dirty="0"/>
              <a:t>Check the tuned hyperparameters (</a:t>
            </a:r>
            <a:r>
              <a:rPr lang="en-GB" sz="1100" dirty="0" err="1">
                <a:latin typeface="Consolas" panose="020B0609020204030204" pitchFamily="49" charset="0"/>
              </a:rPr>
              <a:t>best_params</a:t>
            </a:r>
            <a:r>
              <a:rPr lang="en-GB" sz="1100" dirty="0"/>
              <a:t>_)</a:t>
            </a:r>
          </a:p>
          <a:p>
            <a:pPr marL="647700" lvl="2" indent="-285750" algn="just"/>
            <a:r>
              <a:rPr lang="en-GB" sz="1100" dirty="0"/>
              <a:t>Check the accuracy (</a:t>
            </a:r>
            <a:r>
              <a:rPr lang="en-GB" sz="1100" dirty="0">
                <a:latin typeface="Consolas" panose="020B0609020204030204" pitchFamily="49" charset="0"/>
              </a:rPr>
              <a:t>score </a:t>
            </a:r>
            <a:r>
              <a:rPr lang="en-GB" sz="1100" dirty="0"/>
              <a:t>and</a:t>
            </a:r>
            <a:r>
              <a:rPr lang="en-GB" sz="1100" dirty="0">
                <a:latin typeface="Consolas" panose="020B0609020204030204" pitchFamily="49" charset="0"/>
              </a:rPr>
              <a:t> </a:t>
            </a:r>
            <a:r>
              <a:rPr lang="en-GB" sz="1100" dirty="0" err="1">
                <a:latin typeface="Consolas" panose="020B0609020204030204" pitchFamily="49" charset="0"/>
              </a:rPr>
              <a:t>best_score</a:t>
            </a:r>
            <a:r>
              <a:rPr lang="en-GB" sz="1100" dirty="0">
                <a:latin typeface="Consolas" panose="020B0609020204030204" pitchFamily="49" charset="0"/>
              </a:rPr>
              <a:t>_</a:t>
            </a:r>
            <a:r>
              <a:rPr lang="en-GB" sz="1100" dirty="0"/>
              <a:t>)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Plot and examine the Confusion Matrix</a:t>
            </a:r>
          </a:p>
          <a:p>
            <a:pPr algn="just"/>
            <a:endParaRPr lang="en-GB" sz="1800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0504584-D663-2DE1-82B8-D4896EC980E6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356748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600" dirty="0"/>
              <a:t>Review the accuracy scores for all chosen algorithms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600" dirty="0"/>
              <a:t>The model with the highest accuracy score is determined as the best performing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9DA82-620E-BA24-04F2-ECFCD79061B6}"/>
              </a:ext>
            </a:extLst>
          </p:cNvPr>
          <p:cNvSpPr txBox="1"/>
          <p:nvPr/>
        </p:nvSpPr>
        <p:spPr>
          <a:xfrm>
            <a:off x="812052" y="1446468"/>
            <a:ext cx="56728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/>
              <a:t>The scatter plot of Launch Site vs. Flight Number shows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As the number of flights increases, the rate of success at a launch site increases.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Most of the early flights (flight numbers &lt; 30) were launched from CCAFS SLC 40, and were generally unsuccessful.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The flights from VAFB SLC 4E also show this trend, that earlier flights were less successful.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No early flights were launched from KSC LC 39A, so the launches from this site are more successful.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Above a flight number of around 30, there are significantly more successful landings (Class = 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just"/>
            <a:endParaRPr lang="en-GB" sz="18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128B1C-98D9-5410-1715-C8E4B67C7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50907-3844-CAA4-502F-CC9C9B6D01D7}"/>
              </a:ext>
            </a:extLst>
          </p:cNvPr>
          <p:cNvSpPr txBox="1"/>
          <p:nvPr/>
        </p:nvSpPr>
        <p:spPr>
          <a:xfrm>
            <a:off x="536028" y="1529366"/>
            <a:ext cx="41620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/>
              <a:t>The scatter plot of Launch Site vs. Payload Mass shows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Above a payload mass of around 7000 kg, there are very few unsuccessful landings, but there is also far less data for these heavier launches.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There is no clear correlation between payload mass and success rate for a given launch site.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CD371ED-A7F5-AFB2-3BFF-BA82B086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5549A-B0C3-C38D-44CB-1FA250BB8BFF}"/>
              </a:ext>
            </a:extLst>
          </p:cNvPr>
          <p:cNvSpPr txBox="1"/>
          <p:nvPr/>
        </p:nvSpPr>
        <p:spPr>
          <a:xfrm>
            <a:off x="430924" y="1382222"/>
            <a:ext cx="47611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/>
              <a:t>The bar chart of Success Rate vs. Orbit Type shows that the following orbits have the highest (100%) success rate: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ES-L1 (Earth-Sun First </a:t>
            </a:r>
            <a:r>
              <a:rPr lang="en-GB" sz="1800" dirty="0" err="1"/>
              <a:t>Lagrangian</a:t>
            </a:r>
            <a:r>
              <a:rPr lang="en-GB" sz="1800" dirty="0"/>
              <a:t> Point)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GEO (Geostationary Orbit)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HEO (High Earth Orbit)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SSO (Sun-synchronous Orbit)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just"/>
            <a:r>
              <a:rPr lang="en-GB" sz="1800" dirty="0"/>
              <a:t>The orbit with the lowest (0%) success rate is: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SO (Heliocentric Orbit)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6BD5A81-4CDD-82B3-C722-88B7A2F8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140AE-0C28-8A32-09E0-441AF79A3DDB}"/>
              </a:ext>
            </a:extLst>
          </p:cNvPr>
          <p:cNvSpPr txBox="1"/>
          <p:nvPr/>
        </p:nvSpPr>
        <p:spPr>
          <a:xfrm>
            <a:off x="378373" y="1351875"/>
            <a:ext cx="468761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/>
              <a:t>This scatter plot of Orbit Type vs. Flight number shows a few useful things that the previous plots did not, such 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The 100% success rate of GEO, HEO, and ES-L1 orbits can be explained by only having 1 flight into the respective orbits.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The 100% success rate in SSO is more impressive, with 5 successful flights.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There is little relationship between Flight Number and Success Rate for GTO.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/>
          </a:p>
          <a:p>
            <a:pPr algn="just"/>
            <a:endParaRPr lang="en-GB" sz="18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8C00F5F-15FA-3183-ED21-166DB668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26021-A441-9BCE-D964-5F021E0F75A6}"/>
              </a:ext>
            </a:extLst>
          </p:cNvPr>
          <p:cNvSpPr txBox="1"/>
          <p:nvPr/>
        </p:nvSpPr>
        <p:spPr>
          <a:xfrm>
            <a:off x="504496" y="1457299"/>
            <a:ext cx="485578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This scatter plot of Orbit Type vs. Payload Mass shows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The following orbit types have more success with heavy payloads: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PO (although the number of data points is small)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ISS</a:t>
            </a:r>
          </a:p>
          <a:p>
            <a:pPr marL="463550" lvl="1" indent="-285750" algn="just">
              <a:buFont typeface="Arial" panose="020B0604020202020204" pitchFamily="34" charset="0"/>
              <a:buChar char="•"/>
            </a:pPr>
            <a:r>
              <a:rPr lang="en-GB" sz="1400" dirty="0"/>
              <a:t>LEO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For GTO, the relationship between payload mass and success rate is unclear.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VLEO (Very Low Earth Orbit) launches are associated with heavier payloads, which makes intuitive sense.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just"/>
            <a:endParaRPr lang="en-GB" sz="1600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DECA169-1024-9141-1C87-C0639F350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3D468-435C-5991-256C-926F3F7BF742}"/>
              </a:ext>
            </a:extLst>
          </p:cNvPr>
          <p:cNvSpPr txBox="1"/>
          <p:nvPr/>
        </p:nvSpPr>
        <p:spPr>
          <a:xfrm>
            <a:off x="693684" y="1627689"/>
            <a:ext cx="4834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The line chart of yearly average success rate shows that: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Between 2010 and 2013, all landings were unsuccessful (as the success rate is 0).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After 2013, the success rate generally increased, despite small dips in 2018 and 2020.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/>
              <a:t>After 2016, there was always a greater than 50% chance of success.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4871FF4-4536-E6C6-BC61-01F5C62F8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779C163-6CD9-84CA-2AD2-592448DE3A72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names of the unique launch sites.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word </a:t>
            </a:r>
            <a:r>
              <a:rPr lang="en-GB" dirty="0">
                <a:latin typeface="Consolas" panose="020B0609020204030204" pitchFamily="49" charset="0"/>
              </a:rPr>
              <a:t>UNIQUE</a:t>
            </a:r>
            <a:r>
              <a:rPr lang="en-GB" dirty="0"/>
              <a:t> returns only unique values from the </a:t>
            </a:r>
            <a:r>
              <a:rPr lang="en-GB" dirty="0">
                <a:latin typeface="Consolas" panose="020B0609020204030204" pitchFamily="49" charset="0"/>
              </a:rPr>
              <a:t>LAUNCH_SITE</a:t>
            </a:r>
            <a:r>
              <a:rPr lang="en-GB" dirty="0"/>
              <a:t> column of the </a:t>
            </a:r>
            <a:r>
              <a:rPr lang="en-GB" dirty="0">
                <a:latin typeface="Consolas" panose="020B0609020204030204" pitchFamily="49" charset="0"/>
              </a:rPr>
              <a:t>SPACEXTBL</a:t>
            </a:r>
            <a:r>
              <a:rPr lang="en-GB" dirty="0"/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84564-AF1F-89AB-1BDD-59E88AD9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34AE78-2ED6-54A3-9A38-B9A24C47824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1BBCF-A51D-E7ED-53DF-DCB9A5F8A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31180C-BA56-9707-5DF6-77E16F094AC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5 records where launch sites begin with ‘CCA’.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LIMIT 5</a:t>
            </a:r>
            <a:r>
              <a:rPr lang="en-GB" dirty="0"/>
              <a:t> fetches only 5 records, and the </a:t>
            </a:r>
            <a:r>
              <a:rPr lang="en-GB" dirty="0">
                <a:latin typeface="Consolas" panose="020B0609020204030204" pitchFamily="49" charset="0"/>
              </a:rPr>
              <a:t>LIKE</a:t>
            </a:r>
            <a:r>
              <a:rPr lang="en-GB" dirty="0"/>
              <a:t> keyword is used with the wild card </a:t>
            </a:r>
            <a:r>
              <a:rPr lang="en-GB" dirty="0">
                <a:latin typeface="Consolas" panose="020B0609020204030204" pitchFamily="49" charset="0"/>
              </a:rPr>
              <a:t>‘CCA%’</a:t>
            </a:r>
            <a:r>
              <a:rPr lang="en-GB" dirty="0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2A4294-544F-F1B1-51B9-B24D47BE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08532-3238-D056-3394-0D3807C4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9A2E77-CB75-32CF-97BF-17D5AB16749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8E78AE2-F7D3-E70E-B278-F17C5173BAF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payload carried by boosters from NASA.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is used to calculate the total of the </a:t>
            </a:r>
            <a:r>
              <a:rPr lang="en-GB" dirty="0">
                <a:latin typeface="Consolas" panose="020B0609020204030204" pitchFamily="49" charset="0"/>
              </a:rPr>
              <a:t>LAUNCH</a:t>
            </a:r>
            <a:r>
              <a:rPr lang="en-GB" dirty="0"/>
              <a:t> column, and the </a:t>
            </a:r>
            <a:r>
              <a:rPr lang="en-GB" dirty="0">
                <a:latin typeface="Consolas" panose="020B0609020204030204" pitchFamily="49" charset="0"/>
              </a:rPr>
              <a:t>SUM</a:t>
            </a:r>
            <a:r>
              <a:rPr lang="en-GB" dirty="0"/>
              <a:t> keyword (and the associated condition) filters the results to only boosters from NASA (CRS).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4D2D435-1E70-75D9-C8AE-B6D154B1D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D6FF-D56E-DB6D-A41C-F48C27D55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B808256-7F18-4DA6-7C02-D7C8D0C8356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29DAC8-6CF6-9012-621A-B919A97C0DB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average payload mass carried by booster version F9 v1.1.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AVG</a:t>
            </a:r>
            <a:r>
              <a:rPr lang="en-GB" dirty="0"/>
              <a:t> keyword is used to calculate the average of the </a:t>
            </a:r>
            <a:r>
              <a:rPr lang="en-GB" dirty="0">
                <a:latin typeface="Consolas" panose="020B0609020204030204" pitchFamily="49" charset="0"/>
              </a:rPr>
              <a:t>PAYLOAD_MASS__KG_</a:t>
            </a:r>
            <a:r>
              <a:rPr lang="en-GB" dirty="0">
                <a:latin typeface="+mj-lt"/>
              </a:rPr>
              <a:t> </a:t>
            </a:r>
            <a:r>
              <a:rPr lang="en-GB" dirty="0"/>
              <a:t>column,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0733D-3758-FBB6-CB5D-2E60889A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07BF3F-69B2-AE0E-F30B-3A06F33FB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2D9F60-13FD-A76E-5DB4-D661E8AF651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8FB084C-5420-C9DC-85E7-5EC31DB5C66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 the dates of the first successful landing outcome on ground pad.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MIN</a:t>
            </a:r>
            <a:r>
              <a:rPr lang="en-GB" dirty="0"/>
              <a:t> keyword is used to calculate the minimum of the </a:t>
            </a:r>
            <a:r>
              <a:rPr lang="en-GB" dirty="0">
                <a:latin typeface="Consolas" panose="020B0609020204030204" pitchFamily="49" charset="0"/>
              </a:rPr>
              <a:t>DATE</a:t>
            </a:r>
            <a:r>
              <a:rPr lang="en-GB" dirty="0"/>
              <a:t> column, i.e. the first date, and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4D278A-B30A-D4FD-E1F3-07D312020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B44A9-451C-E48E-9204-B6D0E1BF4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05F917-C5AE-7284-6B8E-F9BB1B92398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48418-AE44-8FE6-3B93-F735AE719E1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boosters which have successfully landed on drone ship and had payload mass greater than 4000 but less than 6000.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to include only those that satisfy both conditions in the brackets (as the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keyword is also used). The </a:t>
            </a:r>
            <a:r>
              <a:rPr lang="en-GB" dirty="0">
                <a:latin typeface="Consolas" panose="020B0609020204030204" pitchFamily="49" charset="0"/>
              </a:rPr>
              <a:t>BETWEEN</a:t>
            </a:r>
            <a:r>
              <a:rPr lang="en-GB" dirty="0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173F47-15EF-3723-A155-DDBACCA59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F950B-0059-4D53-2E43-6F52C2C80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FC85ABE-B5D8-241B-87D1-ECDADB308813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BD3C92-19CC-00D8-8FCF-EAF0EB69E6F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the total number of successful and failure mission outcome.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COUNT</a:t>
            </a:r>
            <a:r>
              <a:rPr lang="en-GB" dirty="0"/>
              <a:t> keyword is used to calculate the total number of mission outcomes, and the </a:t>
            </a:r>
            <a:r>
              <a:rPr lang="en-GB" dirty="0">
                <a:latin typeface="Consolas" panose="020B0609020204030204" pitchFamily="49" charset="0"/>
              </a:rPr>
              <a:t>GROUPBY</a:t>
            </a:r>
            <a:r>
              <a:rPr lang="en-GB" dirty="0"/>
              <a:t> keyword is also used to group these results by the type of mission outcome.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F9BC488-CA9D-96F8-63B1-C8A23F90A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946F7-74BD-0695-FF1B-8E7E3914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91788EF-12B5-8589-CCBE-F2E19C1FD05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81C20-B70C-CF40-ACCA-6FD986A6D365}"/>
              </a:ext>
            </a:extLst>
          </p:cNvPr>
          <p:cNvSpPr txBox="1"/>
          <p:nvPr/>
        </p:nvSpPr>
        <p:spPr>
          <a:xfrm>
            <a:off x="791032" y="1369166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i="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follows </a:t>
            </a:r>
            <a:r>
              <a:rPr lang="en-GB" sz="1800" dirty="0"/>
              <a:t>these </a:t>
            </a:r>
            <a:r>
              <a:rPr lang="en-GB" sz="1800" i="0" dirty="0">
                <a:effectLst/>
              </a:rPr>
              <a:t>steps: </a:t>
            </a:r>
          </a:p>
          <a:p>
            <a:pPr marL="819150" lvl="2" indent="-457200">
              <a:buFont typeface="Arial" panose="020B0604020202020204" pitchFamily="34" charset="0"/>
              <a:buChar char="•"/>
            </a:pPr>
            <a:r>
              <a:rPr lang="en-GB" i="0" dirty="0">
                <a:effectLst/>
              </a:rPr>
              <a:t>Data Collection</a:t>
            </a:r>
          </a:p>
          <a:p>
            <a:pPr marL="819150" lvl="2" indent="-457200">
              <a:buFont typeface="Arial" panose="020B0604020202020204" pitchFamily="34" charset="0"/>
              <a:buChar char="•"/>
            </a:pPr>
            <a:r>
              <a:rPr lang="en-GB" dirty="0"/>
              <a:t>Data Wrangling</a:t>
            </a:r>
            <a:r>
              <a:rPr lang="en-GB" i="0" dirty="0">
                <a:effectLst/>
              </a:rPr>
              <a:t> </a:t>
            </a:r>
          </a:p>
          <a:p>
            <a:pPr marL="819150" lvl="2" indent="-457200">
              <a:buFont typeface="Arial" panose="020B0604020202020204" pitchFamily="34" charset="0"/>
              <a:buChar char="•"/>
            </a:pPr>
            <a:r>
              <a:rPr lang="en-GB" i="0" dirty="0">
                <a:effectLst/>
              </a:rPr>
              <a:t>Exploratory Data Analysis</a:t>
            </a:r>
          </a:p>
          <a:p>
            <a:pPr marL="819150" lvl="2" indent="-457200">
              <a:buFont typeface="Arial" panose="020B0604020202020204" pitchFamily="34" charset="0"/>
              <a:buChar char="•"/>
            </a:pPr>
            <a:r>
              <a:rPr lang="en-GB" dirty="0"/>
              <a:t>Interactive Visual Analytics</a:t>
            </a:r>
          </a:p>
          <a:p>
            <a:pPr marL="819150" lvl="2" indent="-457200">
              <a:buFont typeface="Arial" panose="020B0604020202020204" pitchFamily="34" charset="0"/>
              <a:buChar char="•"/>
            </a:pPr>
            <a:r>
              <a:rPr lang="en-GB" i="0" dirty="0">
                <a:effectLst/>
              </a:rPr>
              <a:t>Predictive Analysis (Classification)</a:t>
            </a:r>
          </a:p>
          <a:p>
            <a:pPr lvl="2" indent="0">
              <a:buNone/>
            </a:pP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Summary of Results:</a:t>
            </a:r>
          </a:p>
          <a:p>
            <a:pPr marL="184150" lvl="2" indent="0">
              <a:buNone/>
            </a:pPr>
            <a:r>
              <a:rPr lang="en-GB" sz="1800" i="0" dirty="0"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i="0" dirty="0">
                <a:effectLst/>
              </a:rPr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54A459E-8438-9683-79A1-0206167D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CE125-0BAB-3270-1C12-7697A9343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5C005C-FEF8-11B3-CA8E-A4838708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5B03AE-C2F4-1BAA-A4FC-44EB50F05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355B16-93E7-84D2-D91F-43F9C9FF6780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156980-5FA0-21ED-386C-984DE3C28C84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8180A-56FF-CFF8-6679-AD815938ED69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B81869-B5E1-BFA9-5A20-400AAC01789F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E11F2D-B47E-77B9-38F8-084E7888252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names of the booster which have carried the maximum payload mass.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subquery is used here. The </a:t>
            </a:r>
            <a:r>
              <a:rPr lang="en-GB" dirty="0">
                <a:latin typeface="Consolas" panose="020B0609020204030204" pitchFamily="49" charset="0"/>
              </a:rPr>
              <a:t>SELECT</a:t>
            </a:r>
            <a:r>
              <a:rPr lang="en-GB" dirty="0"/>
              <a:t> statement within the brackets finds the maximum payload, and this value is used in 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condition. The </a:t>
            </a:r>
            <a:r>
              <a:rPr lang="en-GB" dirty="0">
                <a:latin typeface="Consolas" panose="020B0609020204030204" pitchFamily="49" charset="0"/>
              </a:rPr>
              <a:t>DISTINCT</a:t>
            </a:r>
            <a:r>
              <a:rPr lang="en-GB" dirty="0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9802EE9-BC0B-C8B6-FF59-F153FABC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F8C32-8335-54EF-83DB-1EFC6D2D9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B9DE698-F3EC-B932-77A8-F4684CBAEE0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A4F77E-DE4D-F483-A82A-14EA6587C86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List the failed </a:t>
            </a:r>
            <a:r>
              <a:rPr lang="en-GB" dirty="0" err="1"/>
              <a:t>landing_outcomes</a:t>
            </a:r>
            <a:r>
              <a:rPr lang="en-GB" dirty="0"/>
              <a:t> in drone ship, their booster versions, and launch site names for in year 2015.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latin typeface="Consolas" panose="020B0609020204030204" pitchFamily="49" charset="0"/>
              </a:rPr>
              <a:t>WHERE</a:t>
            </a:r>
            <a:r>
              <a:rPr lang="en-GB" dirty="0"/>
              <a:t> keyword is used to filter the results for only failed landing outcomes, </a:t>
            </a:r>
            <a:r>
              <a:rPr lang="en-GB" dirty="0">
                <a:latin typeface="Consolas" panose="020B0609020204030204" pitchFamily="49" charset="0"/>
              </a:rPr>
              <a:t>AND</a:t>
            </a:r>
            <a:r>
              <a:rPr lang="en-GB" dirty="0"/>
              <a:t> only for the year of 2015. </a:t>
            </a:r>
          </a:p>
          <a:p>
            <a:endParaRPr lang="en-GB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82CCC6-5EED-E865-4F5B-10FD52B22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3BBFC-6B99-0187-15F6-563F8370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0F99D8D-331D-B768-4EE1-5BAB6EFE3C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5D60CE-6B2F-977F-9D41-B9EA261D8C2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000" dirty="0"/>
              <a:t>The </a:t>
            </a:r>
            <a:r>
              <a:rPr lang="en-GB" sz="2000" dirty="0">
                <a:latin typeface="Consolas" panose="020B0609020204030204" pitchFamily="49" charset="0"/>
              </a:rPr>
              <a:t>WHERE</a:t>
            </a:r>
            <a:r>
              <a:rPr lang="en-GB" sz="2000" dirty="0"/>
              <a:t> keyword is used with the </a:t>
            </a:r>
            <a:r>
              <a:rPr lang="en-GB" sz="2000" dirty="0">
                <a:latin typeface="Consolas" panose="020B0609020204030204" pitchFamily="49" charset="0"/>
              </a:rPr>
              <a:t>BETWEEN</a:t>
            </a:r>
            <a:r>
              <a:rPr lang="en-GB" sz="2000" dirty="0"/>
              <a:t> keyword to filter the results to dates only within those specified. The results are then grouped and ordered, using the keywords </a:t>
            </a:r>
            <a:r>
              <a:rPr lang="en-GB" sz="2000" dirty="0">
                <a:latin typeface="Consolas" panose="020B0609020204030204" pitchFamily="49" charset="0"/>
              </a:rPr>
              <a:t>GROUP BY</a:t>
            </a:r>
            <a:r>
              <a:rPr lang="en-GB" sz="2000" dirty="0"/>
              <a:t> and </a:t>
            </a:r>
            <a:r>
              <a:rPr lang="en-GB" sz="2000" dirty="0">
                <a:latin typeface="Consolas" panose="020B0609020204030204" pitchFamily="49" charset="0"/>
              </a:rPr>
              <a:t>ORDER BY</a:t>
            </a:r>
            <a:r>
              <a:rPr lang="en-GB" sz="2000" dirty="0"/>
              <a:t>, respectively, where </a:t>
            </a:r>
            <a:r>
              <a:rPr lang="en-GB" sz="2000" dirty="0">
                <a:latin typeface="Consolas" panose="020B0609020204030204" pitchFamily="49" charset="0"/>
              </a:rPr>
              <a:t>DESC</a:t>
            </a:r>
            <a:r>
              <a:rPr lang="en-GB" sz="2000" dirty="0"/>
              <a:t> is used to specify the descending order.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F819060-6C2F-D87F-0F5D-FBAE50DA0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859302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D0D52-7550-54EA-6C72-A82E10F2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249487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9389328-CDEB-E9C7-F03F-08120AEADC6C}"/>
              </a:ext>
            </a:extLst>
          </p:cNvPr>
          <p:cNvSpPr/>
          <p:nvPr/>
        </p:nvSpPr>
        <p:spPr>
          <a:xfrm>
            <a:off x="8412637" y="3364780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ALL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48CE62-22A0-DD87-E9B7-471B81F401BF}"/>
              </a:ext>
            </a:extLst>
          </p:cNvPr>
          <p:cNvSpPr txBox="1">
            <a:spLocks/>
          </p:cNvSpPr>
          <p:nvPr/>
        </p:nvSpPr>
        <p:spPr>
          <a:xfrm>
            <a:off x="404813" y="4458153"/>
            <a:ext cx="6051227" cy="212977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0169B-7756-C316-006F-995A074A1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F96E7-B485-7CA7-E08B-5EE298E2E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C049-C0ED-93ED-291B-463659D23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4CCDF-67A4-DD53-D1D0-482343492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71FDAC-6C6E-5A92-3EAF-0007744CFD84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884019-E0A4-32CD-2999-632F0A436113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BEB99-53FC-1A42-EE7F-C44D1FB35CE4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CF0674-DF00-F349-81EF-2DBDEF7E8A34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</a:t>
            </a:r>
            <a:r>
              <a:rPr lang="en-GB">
                <a:solidFill>
                  <a:srgbClr val="058A05"/>
                </a:solidFill>
              </a:rPr>
              <a:t>green icons </a:t>
            </a:r>
            <a:r>
              <a:rPr lang="en-GB"/>
              <a:t>for successful launches, and </a:t>
            </a:r>
            <a:r>
              <a:rPr lang="en-GB">
                <a:solidFill>
                  <a:srgbClr val="FF0505"/>
                </a:solidFill>
              </a:rPr>
              <a:t>red icons </a:t>
            </a:r>
            <a:r>
              <a:rPr lang="en-GB"/>
              <a:t>for failed launches.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61883-0FA7-E9B8-DBF6-CF6933AF5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9E03-F5F1-1889-8554-30E9B3F84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B4B33-DE70-2BE7-2D70-2A15F2CA24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37308-BE4E-B33A-F7D7-F26A3F67C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C6A28-64C4-571D-4EAA-4AC194CB1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39FA07-208B-B4F5-7567-4109F4BD93FC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30687A-C288-9246-1500-7083B8AF88A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D7404-C78C-5A69-EB1D-7608D533241F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24EE8C-51FD-61C9-E618-DD89CC5059F0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24EE8C-51FD-61C9-E618-DD89CC505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8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07E5D48-4034-0DEB-F9CB-CFE50CCF5CAA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4FE68A-E426-9519-1EAA-5EE8E1C7131A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F82BD-5511-37B7-BD8F-8EBFD149FBEE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PROXIMITY OF LAUNCH SITES TO OTHER POINTS OF INTEREST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ADDE1B-5B94-2DC1-0408-7D72A0A00442}"/>
              </a:ext>
            </a:extLst>
          </p:cNvPr>
          <p:cNvSpPr txBox="1">
            <a:spLocks/>
          </p:cNvSpPr>
          <p:nvPr/>
        </p:nvSpPr>
        <p:spPr>
          <a:xfrm>
            <a:off x="7968208" y="1317598"/>
            <a:ext cx="3826538" cy="21114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200" dirty="0"/>
              <a:t>Are launch sites in close proximity to railways? </a:t>
            </a:r>
          </a:p>
          <a:p>
            <a:pPr marL="342900" indent="-342900" algn="just"/>
            <a:r>
              <a:rPr lang="en-GB" sz="1200" dirty="0"/>
              <a:t>YES. The coastline is only 0.87 km due East.</a:t>
            </a:r>
          </a:p>
          <a:p>
            <a:pPr algn="just"/>
            <a:r>
              <a:rPr lang="en-GB" sz="1200" dirty="0"/>
              <a:t>Are launch sites in close proximity to highways? </a:t>
            </a:r>
          </a:p>
          <a:p>
            <a:pPr marL="342900" indent="-342900" algn="just"/>
            <a:r>
              <a:rPr lang="en-GB" sz="1200" dirty="0"/>
              <a:t>YES. The nearest highway is only 0.59km away. </a:t>
            </a:r>
          </a:p>
          <a:p>
            <a:pPr algn="just"/>
            <a:r>
              <a:rPr lang="en-GB" sz="1200" dirty="0"/>
              <a:t>Are launch sites in close proximity to railways?</a:t>
            </a:r>
          </a:p>
          <a:p>
            <a:pPr marL="342900" indent="-342900" algn="just"/>
            <a:r>
              <a:rPr lang="en-GB" sz="1200" dirty="0"/>
              <a:t>YES. The nearest railway is only 1.29 km away.</a:t>
            </a:r>
          </a:p>
          <a:p>
            <a:pPr algn="just"/>
            <a:r>
              <a:rPr lang="en-GB" sz="1200" dirty="0"/>
              <a:t>Do launch sites keep certain distance away from cities? </a:t>
            </a:r>
          </a:p>
          <a:p>
            <a:pPr marL="342900" indent="-342900" algn="just"/>
            <a:r>
              <a:rPr lang="en-GB" sz="1200" dirty="0"/>
              <a:t>YES. The nearest city is 51.74 km away.</a:t>
            </a:r>
          </a:p>
          <a:p>
            <a:pPr algn="just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37697-D3E5-9160-3532-D18B7696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63118-1E7A-C6A4-99AA-871B0A0A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69711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CFF904-A4CB-7D1D-81FA-C6E930674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760" y="1346743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E67C40-38A4-9EB6-643F-9638A1BF54E6}"/>
              </a:ext>
            </a:extLst>
          </p:cNvPr>
          <p:cNvSpPr txBox="1"/>
          <p:nvPr/>
        </p:nvSpPr>
        <p:spPr>
          <a:xfrm>
            <a:off x="479376" y="1766219"/>
            <a:ext cx="3923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DF62F-CFC8-C030-4A59-38D834D8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401BB2-566B-DB5C-0D30-7257782CD2AD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launch site </a:t>
            </a:r>
            <a:r>
              <a:rPr lang="en-GB">
                <a:solidFill>
                  <a:schemeClr val="accent2"/>
                </a:solidFill>
              </a:rPr>
              <a:t>KSC LC-39 A</a:t>
            </a:r>
            <a:r>
              <a:rPr lang="en-GB"/>
              <a:t> had the most successful launches, with 41.7% of the total successful launches.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Pie chart for the 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540AB-57DA-6CF7-2609-712C6AED1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A45B2-FBF1-8CFD-A8C5-97BA6CF2C5E5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A45B2-FBF1-8CFD-A8C5-97BA6CF2C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4"/>
                <a:stretch>
                  <a:fillRect t="-163333" r="-796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2BFE5C-20DE-1055-8020-D150EE6A4DFC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E37DD-476F-C958-15EF-658F0F714C29}"/>
              </a:ext>
            </a:extLst>
          </p:cNvPr>
          <p:cNvSpPr txBox="1"/>
          <p:nvPr/>
        </p:nvSpPr>
        <p:spPr>
          <a:xfrm>
            <a:off x="1030014" y="1805478"/>
            <a:ext cx="10427958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This project will ultimately predict if the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Space X Falcon 9 first stage will land successfully.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Launch Outcome VS. Payload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94A51-0EAB-8CB3-A5FD-AD963A392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00DD54-E3EA-FA1B-84F5-1FFD429AE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7E1ADD-F276-B9CD-7541-9973F7397239}"/>
              </a:ext>
            </a:extLst>
          </p:cNvPr>
          <p:cNvSpPr txBox="1">
            <a:spLocks/>
          </p:cNvSpPr>
          <p:nvPr/>
        </p:nvSpPr>
        <p:spPr>
          <a:xfrm>
            <a:off x="404814" y="4367259"/>
            <a:ext cx="5968594" cy="2031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400"/>
              <a:t>Plotting the launch outcome vs. payload for all sites shows a gap around 4000 kg, so it makes sense to split the data into 2 ranges: </a:t>
            </a:r>
          </a:p>
          <a:p>
            <a:pPr marL="520700" lvl="1" indent="-342900"/>
            <a:r>
              <a:rPr lang="en-GB" sz="1200"/>
              <a:t>0 – 4000 kg (low payloads)</a:t>
            </a:r>
          </a:p>
          <a:p>
            <a:pPr marL="520700" lvl="1" indent="-342900"/>
            <a:r>
              <a:rPr lang="en-GB" sz="1200"/>
              <a:t>4000 – 10000 kg (massive payloads)</a:t>
            </a:r>
          </a:p>
          <a:p>
            <a:pPr marL="342900" indent="-342900"/>
            <a:r>
              <a:rPr lang="en-GB" sz="1400"/>
              <a:t>From these 2 plots, it can be shown that </a:t>
            </a:r>
            <a:r>
              <a:rPr lang="en-GB" sz="140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/>
            <a:r>
              <a:rPr lang="en-GB" sz="1400"/>
              <a:t>It is also worth noting that some booster types (v1.0 and B5) have not been launched with massive payloads. </a:t>
            </a:r>
          </a:p>
          <a:p>
            <a:pPr marL="342900" indent="-342900"/>
            <a:endParaRPr lang="en-GB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28424-55D9-D68B-E7F6-9F4CBF885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6EF0BA-0D15-3098-14FC-872779FB262B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EDBE7C-3C40-0C03-6E44-0EE9C7E81968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5E91DE-C96C-121C-1153-B4908C6869A6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7D3C53-E185-503F-1B45-65E0F370A957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2B1C1D-3368-1925-6CF2-8822985FD3A3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0910B-EAD4-1EAF-0591-CB03384824AF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6666A-7965-029C-2D27-31A8C957041A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664D71-FCC0-6BDD-14E6-B408AC4F81DA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664D71-FCC0-6BDD-14E6-B408AC4F8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6"/>
                <a:stretch>
                  <a:fillRect t="-163333" r="-796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92348-1F53-6383-991A-ED0B2FEE187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Plotting the Accuracy Score and Best Score for each classification algorithm produces the following result:</a:t>
            </a:r>
          </a:p>
          <a:p>
            <a:pPr marL="342900" indent="-342900"/>
            <a:r>
              <a:rPr lang="en-GB"/>
              <a:t>The </a:t>
            </a:r>
            <a:r>
              <a:rPr lang="en-GB">
                <a:solidFill>
                  <a:schemeClr val="accent2"/>
                </a:solidFill>
              </a:rPr>
              <a:t>Decision Tree </a:t>
            </a:r>
            <a:r>
              <a:rPr lang="en-GB"/>
              <a:t>model has the highest classification accuracy</a:t>
            </a:r>
          </a:p>
          <a:p>
            <a:pPr marL="520700" lvl="1" indent="-342900"/>
            <a:r>
              <a:rPr lang="en-GB"/>
              <a:t>The Accuracy Score is 94.44%</a:t>
            </a:r>
          </a:p>
          <a:p>
            <a:pPr marL="520700" lvl="1" indent="-342900"/>
            <a:r>
              <a:rPr lang="en-GB"/>
              <a:t>The Best Score is 90.36%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A966E-FCE2-49EB-DDBF-8B930B8E0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2ECCA14-882F-3FB5-A8FF-740A0A3DA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83AC37C-59FD-05A7-9AAD-BED4D0E66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969FD-FCF9-1A8E-D114-AFC42DAA0314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/>
              <a:t>As shown previously, best performing classification model is the </a:t>
            </a:r>
            <a:r>
              <a:rPr lang="en-GB">
                <a:solidFill>
                  <a:schemeClr val="accent2"/>
                </a:solidFill>
              </a:rPr>
              <a:t>Decision Tree </a:t>
            </a:r>
            <a:r>
              <a:rPr lang="en-GB"/>
              <a:t>model, with an accuracy of 94.44%. </a:t>
            </a:r>
          </a:p>
          <a:p>
            <a:pPr marL="342900" indent="-342900"/>
            <a:r>
              <a:rPr lang="en-GB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/>
            <a:r>
              <a:rPr lang="en-GB"/>
              <a:t>The other 17 results are correctly classified (5 did not land, 12 did land).</a:t>
            </a:r>
            <a:endParaRPr lang="en-GB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5C8AA9BD-09B9-4C9A-6E73-639C9617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0BA6C-F767-B903-C71C-F76F08DA53F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8066241" cy="4951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/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/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/>
            <a:r>
              <a:rPr lang="en-GB" sz="1050" dirty="0"/>
              <a:t>After 2016, there was always a greater than 50% chance of success.</a:t>
            </a:r>
          </a:p>
          <a:p>
            <a:pPr marL="349250" lvl="1" indent="-171450"/>
            <a:endParaRPr lang="en-GB" sz="1050" dirty="0"/>
          </a:p>
          <a:p>
            <a:pPr marL="171450" indent="-171450"/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/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/>
            <a:endParaRPr lang="en-GB" sz="1400" dirty="0"/>
          </a:p>
          <a:p>
            <a:pPr marL="171450" indent="-171450"/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/>
            <a:endParaRPr lang="en-GB" sz="1400" dirty="0"/>
          </a:p>
          <a:p>
            <a:pPr marL="171450" indent="-171450"/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/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96D73342-D0FC-A5B9-B7A8-50E53BC2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C97921-DBF6-C40B-7B8C-C220016BD6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2F44AA5B-BAA3-0155-ECAD-8E93816E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74006D-D0A4-C03D-C42B-DAA9EB58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E433E-1DDC-16E7-74C5-A3F70ED07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52983C1-A976-3FB3-3E7B-1929A32118CB}"/>
              </a:ext>
            </a:extLst>
          </p:cNvPr>
          <p:cNvGrpSpPr/>
          <p:nvPr/>
        </p:nvGrpSpPr>
        <p:grpSpPr>
          <a:xfrm>
            <a:off x="8442786" y="5081938"/>
            <a:ext cx="3404705" cy="976998"/>
            <a:chOff x="8471054" y="5215074"/>
            <a:chExt cx="3404705" cy="976998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F27A448E-7900-542C-4B5F-9B993DD7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0E4F4C3A-CDE7-C748-9AC3-CD26C8C0E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3DE05-8B13-C237-35AB-1BBBF83DD092}"/>
              </a:ext>
            </a:extLst>
          </p:cNvPr>
          <p:cNvSpPr txBox="1"/>
          <p:nvPr/>
        </p:nvSpPr>
        <p:spPr>
          <a:xfrm>
            <a:off x="154062" y="1484599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logic to clean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F2904-1464-4BEB-D1A7-688F0FD26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25" y="331092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1888E-2E4B-AABC-75AE-643CDF70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525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17F82-0B11-6FE4-AD81-986D75ADC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13" y="2642869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5935589" cy="473854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Data Collection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Making GET requests to the SpaceX REST API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Web Scraping</a:t>
            </a:r>
            <a:endParaRPr lang="en-GB" sz="14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Data Wrangling 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Using the </a:t>
            </a:r>
            <a:r>
              <a:rPr lang="en-GB" sz="1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fillna</a:t>
            </a:r>
            <a:r>
              <a:rPr lang="en-GB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1"/>
                </a:solidFill>
              </a:rPr>
              <a:t> method to remove </a:t>
            </a:r>
            <a:r>
              <a:rPr lang="en-GB" sz="1800" dirty="0" err="1">
                <a:solidFill>
                  <a:schemeClr val="tx1"/>
                </a:solidFill>
              </a:rPr>
              <a:t>NaN</a:t>
            </a:r>
            <a:r>
              <a:rPr lang="en-GB" sz="1800" dirty="0">
                <a:solidFill>
                  <a:schemeClr val="tx1"/>
                </a:solidFill>
              </a:rPr>
              <a:t> values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Using the </a:t>
            </a:r>
            <a:r>
              <a:rPr lang="en-GB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value_counts</a:t>
            </a:r>
            <a:r>
              <a:rPr lang="en-GB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1"/>
                </a:solidFill>
              </a:rPr>
              <a:t> method to determine the following:</a:t>
            </a:r>
          </a:p>
          <a:p>
            <a:pPr marL="704850" lvl="2" indent="-342900" algn="just"/>
            <a:r>
              <a:rPr lang="en-GB" sz="1600" dirty="0">
                <a:solidFill>
                  <a:schemeClr val="tx1"/>
                </a:solidFill>
              </a:rPr>
              <a:t>Number of launches on each site</a:t>
            </a:r>
          </a:p>
          <a:p>
            <a:pPr marL="704850" lvl="2" indent="-342900" algn="just"/>
            <a:r>
              <a:rPr lang="en-GB" sz="1600" dirty="0">
                <a:solidFill>
                  <a:schemeClr val="tx1"/>
                </a:solidFill>
              </a:rPr>
              <a:t>Number and occurrence of each orbit</a:t>
            </a:r>
          </a:p>
          <a:p>
            <a:pPr marL="704850" lvl="2" indent="-342900" algn="just"/>
            <a:r>
              <a:rPr lang="en-GB" sz="1600" dirty="0">
                <a:solidFill>
                  <a:schemeClr val="tx1"/>
                </a:solidFill>
              </a:rPr>
              <a:t>Number and occurrence of mission outcome per orbit type</a:t>
            </a:r>
          </a:p>
          <a:p>
            <a:pPr marL="520700" lvl="1" indent="-342900" algn="just"/>
            <a:r>
              <a:rPr lang="en-GB" sz="1800" dirty="0">
                <a:solidFill>
                  <a:schemeClr val="tx1"/>
                </a:solidFill>
              </a:rPr>
              <a:t>Creating a landing outcome label that shows the following:</a:t>
            </a:r>
          </a:p>
          <a:p>
            <a:pPr marL="704850" lvl="2" indent="-342900" algn="just"/>
            <a:r>
              <a:rPr lang="en-GB" sz="1600" dirty="0">
                <a:solidFill>
                  <a:schemeClr val="tx1"/>
                </a:solidFill>
              </a:rPr>
              <a:t>0 when the booster did not land successfully</a:t>
            </a:r>
          </a:p>
          <a:p>
            <a:pPr marL="704850" lvl="2" indent="-342900" algn="just"/>
            <a:r>
              <a:rPr lang="en-GB" sz="1600" dirty="0">
                <a:solidFill>
                  <a:schemeClr val="tx1"/>
                </a:solidFill>
              </a:rPr>
              <a:t>1 when the booster did land successfully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Exploratory Data Analysis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Using SQL queries to manipulate and evaluate the SpaceX dataset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Using Pandas and Matplotlib to visualize relationships between variables, and determine patterns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1A7BE-5CE3-999E-766E-97C123B9E6CB}"/>
              </a:ext>
            </a:extLst>
          </p:cNvPr>
          <p:cNvSpPr txBox="1"/>
          <p:nvPr/>
        </p:nvSpPr>
        <p:spPr>
          <a:xfrm>
            <a:off x="7038372" y="1580808"/>
            <a:ext cx="45860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4. Interactive Visual Analytics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dirty="0"/>
              <a:t>Geospatial analytics using Folium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dirty="0"/>
              <a:t>Creating an interactive dashboard using </a:t>
            </a:r>
            <a:r>
              <a:rPr lang="en-GB" dirty="0" err="1"/>
              <a:t>Plotly</a:t>
            </a:r>
            <a:r>
              <a:rPr lang="en-GB" dirty="0"/>
              <a:t> Dash</a:t>
            </a:r>
            <a:endParaRPr lang="en-GB" sz="2000" dirty="0"/>
          </a:p>
          <a:p>
            <a:pPr algn="just"/>
            <a:r>
              <a:rPr lang="en-GB" sz="2000" dirty="0"/>
              <a:t>5. Data Modelling and Evaluation</a:t>
            </a:r>
          </a:p>
          <a:p>
            <a:pPr marL="520700" lvl="1" indent="-342900" algn="just">
              <a:buFont typeface="Arial" panose="020B0604020202020204" pitchFamily="34" charset="0"/>
              <a:buChar char="•"/>
            </a:pPr>
            <a:r>
              <a:rPr lang="en-GB" dirty="0"/>
              <a:t>Using Scikit-Learn to:</a:t>
            </a:r>
          </a:p>
          <a:p>
            <a:pPr marL="704850" lvl="2" indent="-342900" algn="just"/>
            <a:r>
              <a:rPr lang="en-GB" sz="1600" dirty="0"/>
              <a:t>Pre-process (standardize) the data</a:t>
            </a:r>
          </a:p>
          <a:p>
            <a:pPr marL="704850" lvl="2" indent="-342900" algn="just"/>
            <a:r>
              <a:rPr lang="en-GB" sz="1600" dirty="0"/>
              <a:t>Split the data into training and testing data using </a:t>
            </a:r>
            <a:r>
              <a:rPr lang="en-GB" sz="1600" dirty="0" err="1">
                <a:latin typeface="Consolas" panose="020B0609020204030204" pitchFamily="49" charset="0"/>
              </a:rPr>
              <a:t>train_test_split</a:t>
            </a:r>
            <a:endParaRPr lang="en-GB" dirty="0">
              <a:latin typeface="Consolas" panose="020B0609020204030204" pitchFamily="49" charset="0"/>
            </a:endParaRPr>
          </a:p>
          <a:p>
            <a:pPr marL="704850" lvl="2" indent="-342900" algn="just"/>
            <a:r>
              <a:rPr lang="en-GB" sz="1600" dirty="0"/>
              <a:t>Train different classification models</a:t>
            </a:r>
          </a:p>
          <a:p>
            <a:pPr marL="704850" lvl="2" indent="-342900" algn="just"/>
            <a:r>
              <a:rPr lang="en-GB" sz="1600" dirty="0"/>
              <a:t>Find hyperparameters using </a:t>
            </a:r>
            <a:r>
              <a:rPr lang="en-GB" sz="1600" dirty="0" err="1">
                <a:latin typeface="Consolas" panose="020B0609020204030204" pitchFamily="49" charset="0"/>
              </a:rPr>
              <a:t>GridSearchCV</a:t>
            </a:r>
            <a:endParaRPr lang="en-GB" sz="1600" dirty="0">
              <a:latin typeface="Consolas" panose="020B0609020204030204" pitchFamily="49" charset="0"/>
            </a:endParaRPr>
          </a:p>
          <a:p>
            <a:pPr marL="520700" lvl="1" indent="-342900" algn="just"/>
            <a:r>
              <a:rPr lang="en-GB" dirty="0"/>
              <a:t>Plotting confusion matrices for each classification model</a:t>
            </a:r>
          </a:p>
          <a:p>
            <a:pPr marL="520700" lvl="1" indent="-342900" algn="just"/>
            <a:r>
              <a:rPr lang="en-GB" dirty="0"/>
              <a:t>Assessing the accuracy of each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8FA61-3DDF-36BD-D701-16DAE0EDF148}"/>
              </a:ext>
            </a:extLst>
          </p:cNvPr>
          <p:cNvSpPr txBox="1"/>
          <p:nvPr/>
        </p:nvSpPr>
        <p:spPr>
          <a:xfrm>
            <a:off x="154062" y="1295112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EB18C7-353B-F187-0FC0-3577241A431F}"/>
              </a:ext>
            </a:extLst>
          </p:cNvPr>
          <p:cNvGrpSpPr/>
          <p:nvPr/>
        </p:nvGrpSpPr>
        <p:grpSpPr>
          <a:xfrm>
            <a:off x="7253163" y="648712"/>
            <a:ext cx="4032448" cy="1230027"/>
            <a:chOff x="6816081" y="381857"/>
            <a:chExt cx="4032448" cy="12300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473E21-EC2D-9A08-F3C7-87EDAE704DC7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955171F-A288-9CEC-D0A5-13932E393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F38E47D-9243-9AF8-334F-4CBD1FBBA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B8D496-79AF-2CCE-2B26-16F9DC6BE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6A8A8C-0012-DAAA-C49C-7DE3DD81F4DF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5141ED-F5FB-FE0C-FC13-9101585C61D7}"/>
              </a:ext>
            </a:extLst>
          </p:cNvPr>
          <p:cNvGrpSpPr/>
          <p:nvPr/>
        </p:nvGrpSpPr>
        <p:grpSpPr>
          <a:xfrm>
            <a:off x="5930762" y="2086152"/>
            <a:ext cx="6213910" cy="2403187"/>
            <a:chOff x="5930762" y="1809537"/>
            <a:chExt cx="6213910" cy="24031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4686AD-D3B5-F59F-1A63-56A19ACF525D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9016348-A5F5-8CD2-578E-857DD9E1A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CE1D2CE-7E62-B7F7-2044-C8BBDC8B26C5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6320AD90-9935-AF2B-4270-37669B42E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9F8739C1-50EA-F3BC-2C71-E336082B1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26A8540-52B2-D2B9-F557-1FBB48F9A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D4E4CD8-54D1-D148-D761-054FDC6008FE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E9B4CF-E6FD-8863-247E-8A1B1901B8B2}"/>
              </a:ext>
            </a:extLst>
          </p:cNvPr>
          <p:cNvGrpSpPr/>
          <p:nvPr/>
        </p:nvGrpSpPr>
        <p:grpSpPr>
          <a:xfrm>
            <a:off x="7809331" y="4581369"/>
            <a:ext cx="2457265" cy="504475"/>
            <a:chOff x="7798656" y="4467569"/>
            <a:chExt cx="2457265" cy="5044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533667A-7E77-994D-F3CA-C0FDF1F1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0427A6D-5B8F-1701-4C4A-AD3339266885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BE8876-563B-3367-8327-B924A986D77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F1DFF-A60B-8CFE-2CEA-56BED74C43F6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D973322-F207-16DE-5412-2B2E3567C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450AD93-8A9E-9576-81EA-4F7C148C5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2B539E-8E56-DB05-98B4-D3DFB4CEB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F0E6D9B-E846-8B94-F1E3-B29ACF86E98B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52FC0FF-2CF1-16BA-06F8-68E2CC0B054E}"/>
              </a:ext>
            </a:extLst>
          </p:cNvPr>
          <p:cNvSpPr/>
          <p:nvPr/>
        </p:nvSpPr>
        <p:spPr>
          <a:xfrm>
            <a:off x="7021493" y="394650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039145-781E-0CCB-91EB-168F5F21DA3F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3FD989-3724-B2EF-246C-64CF9FA86F57}"/>
              </a:ext>
            </a:extLst>
          </p:cNvPr>
          <p:cNvSpPr/>
          <p:nvPr/>
        </p:nvSpPr>
        <p:spPr>
          <a:xfrm>
            <a:off x="6255062" y="172854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5948B8-73BB-BBFB-5889-5916976BBB30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91914C-DCEA-633A-4B8F-F2D469DD18D4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E45C51-B7A8-4043-2B57-6B54C6F5B1FF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581CD78-990F-C5F1-AF81-79FC713C4F5E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0B9A6CD-139F-F030-8349-260640DBDBE6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01C4F1-5451-A0B2-8C3A-3214DE17ABCD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AD690C-584E-5E88-B504-15B1303CB9D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(see Appendix) 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06E0E0-40FB-D8AD-A8F5-D1C6EC70870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846B4B-F574-930F-3046-0D5DCB6102F7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D4205DA-2233-B87B-69E8-3B17B872F807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D1EF64-182C-470D-D605-E294BA56B225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F590FA9-E775-712E-0A71-8BC2383C5A8D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F46AFEE-80D4-0A41-7471-87F17E468C8E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1298ECF-13F4-6D03-3EF7-882BA06D026B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EA6D72-8A71-64CA-0182-DEBE1CCE4FF5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CDF4A-F91A-73C4-6F2E-3030806A7985}"/>
              </a:ext>
            </a:extLst>
          </p:cNvPr>
          <p:cNvSpPr txBox="1"/>
          <p:nvPr/>
        </p:nvSpPr>
        <p:spPr>
          <a:xfrm>
            <a:off x="206169" y="1453173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A75275-E271-04DE-F21C-22D790580077}"/>
              </a:ext>
            </a:extLst>
          </p:cNvPr>
          <p:cNvGrpSpPr/>
          <p:nvPr/>
        </p:nvGrpSpPr>
        <p:grpSpPr>
          <a:xfrm>
            <a:off x="6348030" y="672235"/>
            <a:ext cx="5712554" cy="1111019"/>
            <a:chOff x="6060030" y="672235"/>
            <a:chExt cx="5712554" cy="11110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5D8DC9-23FD-05D3-5A0A-5AB6F54CDA0B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2A16E1B-DF05-D12B-3589-9B14EA3CA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B60D2F8-253D-0EC9-222E-B22195C25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FDAB79-2C9D-4F3E-7E0A-894962112AAB}"/>
                </a:ext>
              </a:extLst>
            </p:cNvPr>
            <p:cNvSpPr/>
            <p:nvPr/>
          </p:nvSpPr>
          <p:spPr>
            <a:xfrm>
              <a:off x="6060030" y="672235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5F06B6-CA07-C50B-5FEC-B6591CDC3A04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2DFF42-AB14-A080-A54D-5497ABBE9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8A1EFB-D57A-EF6D-B62E-1A065B31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760D037-AE51-7043-9CBB-729BE0E64841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9AE427-8754-2694-63AB-99EC135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3983771-4CE4-8C70-4289-CF5811C16B8C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7F08E4-EF12-7975-7770-F9191275FE79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78A0831-D49C-B08B-1D3D-BAD862FE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DBD44D-B038-A6B9-8CED-DAAF0798923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424341-E97F-152C-0A13-1BF7CE262240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6BAE9C0-1C96-650B-5EA0-816F337B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90515F9-068A-7C83-EA1B-7BEFA48D8B91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9A3F14-577C-3728-954D-ADBE2D780091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D517D9-5F70-8A95-145C-8A274A54351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8B890EE-7239-0EA1-752B-F842EFCFC9E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B85499-25E1-BA43-2B71-BAD496CAB2A2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609C85-16AD-9B99-FD3F-20E8168BB3CA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119D715-2BBE-202E-6A70-44BE75B94A99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072AC7-25A6-8D57-8D8B-D8A530A854D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D7C84-BCC6-A642-9C3C-1D5EA3F85F5D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A880A37-3332-666E-82DC-89AB2E62867A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(see Appendix) to fill the dictionary values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F6DD15-33C9-2510-D1AE-1D3C93C05BC6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D25D4-D060-BBA4-BD2E-6DC380BDD7B8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148A69D-5231-C710-1FCE-8D031276B36C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37A435-9D54-3502-313E-CF41A675C9F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85B6E3-273B-E171-0712-91AB1F8995AC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577F255-C2EF-1C44-E7EC-0E9B1D6D9563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28E0E37-4014-CECB-0CC1-A7B781D2FA5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0EAD013-1979-592A-D4F6-AB67104F0281}"/>
              </a:ext>
            </a:extLst>
          </p:cNvPr>
          <p:cNvSpPr/>
          <p:nvPr/>
        </p:nvSpPr>
        <p:spPr>
          <a:xfrm>
            <a:off x="6453687" y="1006105"/>
            <a:ext cx="5604576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933AF-75E7-41CC-F380-4455FA0D06EB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GB" sz="1600" b="1" dirty="0"/>
              <a:t>Context:</a:t>
            </a:r>
          </a:p>
          <a:p>
            <a:pPr marL="342900" indent="-342900"/>
            <a:r>
              <a:rPr lang="en-GB" sz="1400" b="1" dirty="0"/>
              <a:t>The SpaceX dataset contains several Space X  launch facilities, and each location is in the </a:t>
            </a:r>
            <a:r>
              <a:rPr lang="en-GB" sz="1400" b="1" dirty="0" err="1">
                <a:latin typeface="Consolas" panose="020B0609020204030204" pitchFamily="49" charset="0"/>
              </a:rPr>
              <a:t>LaunchSite</a:t>
            </a:r>
            <a:r>
              <a:rPr lang="en-GB" sz="1400" b="1" dirty="0"/>
              <a:t> column.</a:t>
            </a:r>
          </a:p>
          <a:p>
            <a:pPr marL="342900" indent="-342900"/>
            <a:r>
              <a:rPr lang="en-GB" sz="1400" b="1" dirty="0"/>
              <a:t>Each launch aims to a dedicated orbit, and some of the common orbit types are shown in the figure below. The orbit type is in the </a:t>
            </a:r>
            <a:r>
              <a:rPr lang="en-GB" sz="1400" b="1" dirty="0">
                <a:latin typeface="Consolas" panose="020B0609020204030204" pitchFamily="49" charset="0"/>
              </a:rPr>
              <a:t>Orbit</a:t>
            </a:r>
            <a:r>
              <a:rPr lang="en-GB" sz="1400" b="1" dirty="0"/>
              <a:t> column.</a:t>
            </a:r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marL="342900" indent="-342900"/>
            <a:endParaRPr lang="en-GB" sz="1400" b="1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GB" sz="1600" b="1" dirty="0"/>
              <a:t>Initial Data Exploration:</a:t>
            </a:r>
          </a:p>
          <a:p>
            <a:pPr marL="342900" indent="-342900"/>
            <a:r>
              <a:rPr lang="en-GB" sz="1400" b="1" dirty="0"/>
              <a:t>Using the </a:t>
            </a:r>
            <a:r>
              <a:rPr lang="en-GB" sz="1400" b="1" dirty="0">
                <a:latin typeface="Consolas" panose="020B0609020204030204" pitchFamily="49" charset="0"/>
              </a:rPr>
              <a:t>.</a:t>
            </a:r>
            <a:r>
              <a:rPr lang="en-GB" sz="1400" b="1" dirty="0" err="1">
                <a:latin typeface="Consolas" panose="020B0609020204030204" pitchFamily="49" charset="0"/>
              </a:rPr>
              <a:t>value_counts</a:t>
            </a:r>
            <a:r>
              <a:rPr lang="en-GB" sz="1400" b="1" dirty="0">
                <a:latin typeface="Consolas" panose="020B0609020204030204" pitchFamily="49" charset="0"/>
              </a:rPr>
              <a:t>()</a:t>
            </a:r>
            <a:r>
              <a:rPr lang="en-GB" sz="1400" b="1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b="1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b="1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b="1" dirty="0"/>
              <a:t>Number and occurrence of landing outcome per orbit type</a:t>
            </a:r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marL="342900" indent="-342900"/>
            <a:endParaRPr lang="en-GB" sz="1200" b="1" dirty="0"/>
          </a:p>
          <a:p>
            <a:pPr lvl="2" indent="0">
              <a:buFont typeface="Arial" panose="020B0604020202020204" pitchFamily="34" charset="0"/>
              <a:buNone/>
            </a:pPr>
            <a:endParaRPr lang="en-GB" sz="11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59EAF-E324-F30B-D744-824290487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12200" r="13202" b="4851"/>
          <a:stretch/>
        </p:blipFill>
        <p:spPr>
          <a:xfrm>
            <a:off x="1392211" y="2852935"/>
            <a:ext cx="4871954" cy="212896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19102-5F3C-7C90-E1E4-E51B5EF7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9F6D1-51EC-D771-ABD3-9474F750C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A8666-21D3-6A1E-8069-E003ACBF3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7CB688-A706-7E37-E8FE-973B6BD741B3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353475-2B22-DB15-CE8F-C108FBBC739D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44C876-1B8B-E18F-68E9-1D26FE0055F5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3473</Words>
  <Application>Microsoft Office PowerPoint</Application>
  <PresentationFormat>Widescreen</PresentationFormat>
  <Paragraphs>458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Cambria Math</vt:lpstr>
      <vt:lpstr>Consolas</vt:lpstr>
      <vt:lpstr>IBM Plex Mono SemiBold</vt:lpstr>
      <vt:lpstr>IBM Plex Mono Text</vt:lpstr>
      <vt:lpstr>Ubuntu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KARAN KUMAR</cp:lastModifiedBy>
  <cp:revision>218</cp:revision>
  <dcterms:created xsi:type="dcterms:W3CDTF">2021-04-29T18:58:34Z</dcterms:created>
  <dcterms:modified xsi:type="dcterms:W3CDTF">2023-07-30T13:49:23Z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